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6" r:id="rId5"/>
    <p:sldId id="258" r:id="rId6"/>
    <p:sldId id="259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717" autoAdjust="0"/>
  </p:normalViewPr>
  <p:slideViewPr>
    <p:cSldViewPr>
      <p:cViewPr varScale="1">
        <p:scale>
          <a:sx n="85" d="100"/>
          <a:sy n="85" d="100"/>
        </p:scale>
        <p:origin x="-72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8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D9AC4DB-5848-41CC-881D-478DC64A805D}" type="datetimeFigureOut">
              <a:rPr lang="en-US" smtClean="0"/>
              <a:pPr/>
              <a:t>12/12/2012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D37900E-95FC-491E-96AD-BA510611D8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9AC4DB-5848-41CC-881D-478DC64A805D}" type="datetimeFigureOut">
              <a:rPr lang="en-US" smtClean="0"/>
              <a:pPr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7900E-95FC-491E-96AD-BA510611D8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D9AC4DB-5848-41CC-881D-478DC64A805D}" type="datetimeFigureOut">
              <a:rPr lang="en-US" smtClean="0"/>
              <a:pPr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D37900E-95FC-491E-96AD-BA510611D8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9AC4DB-5848-41CC-881D-478DC64A805D}" type="datetimeFigureOut">
              <a:rPr lang="en-US" smtClean="0"/>
              <a:pPr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7900E-95FC-491E-96AD-BA510611D8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D9AC4DB-5848-41CC-881D-478DC64A805D}" type="datetimeFigureOut">
              <a:rPr lang="en-US" smtClean="0"/>
              <a:pPr/>
              <a:t>12/12/2012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D37900E-95FC-491E-96AD-BA510611D8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9AC4DB-5848-41CC-881D-478DC64A805D}" type="datetimeFigureOut">
              <a:rPr lang="en-US" smtClean="0"/>
              <a:pPr/>
              <a:t>12/12/2012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7900E-95FC-491E-96AD-BA510611D8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9AC4DB-5848-41CC-881D-478DC64A805D}" type="datetimeFigureOut">
              <a:rPr lang="en-US" smtClean="0"/>
              <a:pPr/>
              <a:t>12/12/2012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7900E-95FC-491E-96AD-BA510611D8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9AC4DB-5848-41CC-881D-478DC64A805D}" type="datetimeFigureOut">
              <a:rPr lang="en-US" smtClean="0"/>
              <a:pPr/>
              <a:t>12/12/2012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7900E-95FC-491E-96AD-BA510611D8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D9AC4DB-5848-41CC-881D-478DC64A805D}" type="datetimeFigureOut">
              <a:rPr lang="en-US" smtClean="0"/>
              <a:pPr/>
              <a:t>12/12/2012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7900E-95FC-491E-96AD-BA510611D8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9AC4DB-5848-41CC-881D-478DC64A805D}" type="datetimeFigureOut">
              <a:rPr lang="en-US" smtClean="0"/>
              <a:pPr/>
              <a:t>12/12/2012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7900E-95FC-491E-96AD-BA510611D8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9AC4DB-5848-41CC-881D-478DC64A805D}" type="datetimeFigureOut">
              <a:rPr lang="en-US" smtClean="0"/>
              <a:pPr/>
              <a:t>12/12/2012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37900E-95FC-491E-96AD-BA510611D8D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D9AC4DB-5848-41CC-881D-478DC64A805D}" type="datetimeFigureOut">
              <a:rPr lang="en-US" smtClean="0"/>
              <a:pPr/>
              <a:t>12/12/2012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D37900E-95FC-491E-96AD-BA510611D8D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Indirect object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>
              <a:solidFill>
                <a:srgbClr val="FF33CC"/>
              </a:solidFill>
            </a:endParaRPr>
          </a:p>
          <a:p>
            <a:r>
              <a:rPr lang="en-US" dirty="0" smtClean="0">
                <a:solidFill>
                  <a:srgbClr val="FF33CC"/>
                </a:solidFill>
              </a:rPr>
              <a:t>By: Team Magenta</a:t>
            </a:r>
            <a:endParaRPr lang="en-US" dirty="0">
              <a:solidFill>
                <a:srgbClr val="FF33CC"/>
              </a:solidFill>
            </a:endParaRPr>
          </a:p>
        </p:txBody>
      </p:sp>
      <p:pic>
        <p:nvPicPr>
          <p:cNvPr id="24578" name="Picture 2" descr="http://t2.gstatic.com/images?q=tbn:ANd9GcR6ePPUuKQgFOz7u_QN8W0jXM3iNd8gP1AlE6I1vw_fxeFUyo-RT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514600"/>
            <a:ext cx="2163847" cy="2952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th00.deviantart.net/fs70/300W/f/2010/281/2/a/me_gusta_by_megustaplz-d30cn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124200"/>
            <a:ext cx="2857500" cy="2857500"/>
          </a:xfrm>
          <a:prstGeom prst="rect">
            <a:avLst/>
          </a:prstGeom>
          <a:noFill/>
        </p:spPr>
      </p:pic>
      <p:pic>
        <p:nvPicPr>
          <p:cNvPr id="2054" name="Picture 6" descr="http://th00.deviantart.net/fs70/300W/f/2010/281/2/a/me_gusta_by_megustaplz-d30cn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000500"/>
            <a:ext cx="2857500" cy="2857500"/>
          </a:xfrm>
          <a:prstGeom prst="rect">
            <a:avLst/>
          </a:prstGeom>
          <a:noFill/>
        </p:spPr>
      </p:pic>
      <p:pic>
        <p:nvPicPr>
          <p:cNvPr id="2052" name="Picture 4" descr="http://th00.deviantart.net/fs70/300W/f/2010/281/2/a/me_gusta_by_megustaplz-d30cn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3200400"/>
            <a:ext cx="2857500" cy="28575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7239000" cy="4953000"/>
          </a:xfrm>
        </p:spPr>
        <p:txBody>
          <a:bodyPr>
            <a:normAutofit/>
          </a:bodyPr>
          <a:lstStyle/>
          <a:p>
            <a:endParaRPr lang="en-US" sz="1400" dirty="0" smtClean="0">
              <a:solidFill>
                <a:srgbClr val="FF33CC"/>
              </a:solidFill>
            </a:endParaRPr>
          </a:p>
          <a:p>
            <a:pPr>
              <a:buNone/>
            </a:pPr>
            <a:endParaRPr lang="en-US" sz="1400" dirty="0" smtClean="0"/>
          </a:p>
          <a:p>
            <a:pPr>
              <a:buNone/>
            </a:pPr>
            <a:r>
              <a:rPr lang="en-US" dirty="0" smtClean="0">
                <a:solidFill>
                  <a:srgbClr val="FF33CC"/>
                </a:solidFill>
              </a:rPr>
              <a:t>Made by TEAM: MAGENTA Joe Kenny, Justin Cabrera, Daniel </a:t>
            </a:r>
            <a:r>
              <a:rPr lang="en-US" dirty="0" err="1" smtClean="0">
                <a:solidFill>
                  <a:srgbClr val="FF33CC"/>
                </a:solidFill>
              </a:rPr>
              <a:t>Behnke</a:t>
            </a:r>
            <a:r>
              <a:rPr lang="en-US" dirty="0" smtClean="0">
                <a:solidFill>
                  <a:srgbClr val="FF33CC"/>
                </a:solidFill>
              </a:rPr>
              <a:t> </a:t>
            </a:r>
          </a:p>
          <a:p>
            <a:pPr>
              <a:buNone/>
            </a:pPr>
            <a:endParaRPr lang="en-US" dirty="0" smtClean="0">
              <a:solidFill>
                <a:srgbClr val="FF33CC"/>
              </a:solidFill>
            </a:endParaRPr>
          </a:p>
          <a:p>
            <a:pPr>
              <a:buNone/>
            </a:pPr>
            <a:endParaRPr lang="en-US" sz="1400" dirty="0" smtClean="0">
              <a:solidFill>
                <a:srgbClr val="FF33CC"/>
              </a:solidFill>
            </a:endParaRPr>
          </a:p>
        </p:txBody>
      </p:sp>
      <p:pic>
        <p:nvPicPr>
          <p:cNvPr id="2056" name="Picture 8" descr="http://th00.deviantart.net/fs70/300W/f/2010/281/2/a/me_gusta_by_megustaplz-d30cn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4000500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Indirect object pronouns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990600" y="1676400"/>
            <a:ext cx="13716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371600" y="21336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990600" y="3429000"/>
            <a:ext cx="13716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066800" y="5105400"/>
            <a:ext cx="129540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800600" y="1676400"/>
            <a:ext cx="137160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800600" y="4953000"/>
            <a:ext cx="12954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295400" y="3886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1600" y="5486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81600" y="2057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NOS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81600" y="54102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4600" y="1905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(Me)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514600" y="39624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(You)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438400" y="54102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Him, Her, You(formal)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400800" y="2057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172200" y="54102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Them, You (plural)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is 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rgbClr val="FF33CC"/>
                </a:solidFill>
              </a:rPr>
              <a:t>An indirect object is a word that that answers “to whom” or “for whom” which follows the verb.</a:t>
            </a:r>
            <a:endParaRPr lang="en-US" dirty="0">
              <a:solidFill>
                <a:srgbClr val="FF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library29\AppData\Local\Microsoft\Windows\Temporary Internet Files\Content.IE5\8COCXQIO\MC90028169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2514600"/>
            <a:ext cx="1576426" cy="1970532"/>
          </a:xfrm>
          <a:prstGeom prst="rect">
            <a:avLst/>
          </a:prstGeom>
          <a:noFill/>
        </p:spPr>
      </p:pic>
      <p:pic>
        <p:nvPicPr>
          <p:cNvPr id="1026" name="Picture 2" descr="C:\Users\library29\AppData\Local\Microsoft\Windows\Temporary Internet Files\Content.IE5\1W9Y8JEL\MC90000205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286000"/>
            <a:ext cx="2667000" cy="259552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How do you use 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33CC"/>
                </a:solidFill>
              </a:rPr>
              <a:t>The indirect object is placed before the verb in a sentence. 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Ex. Justin passes me the teddy bear</a:t>
            </a:r>
          </a:p>
          <a:p>
            <a:r>
              <a:rPr lang="en-US" dirty="0" smtClean="0"/>
              <a:t>Justin me </a:t>
            </a:r>
            <a:r>
              <a:rPr lang="en-US" dirty="0" err="1" smtClean="0"/>
              <a:t>pasa</a:t>
            </a:r>
            <a:r>
              <a:rPr lang="en-US" dirty="0" smtClean="0"/>
              <a:t> el </a:t>
            </a:r>
            <a:r>
              <a:rPr lang="en-US" dirty="0" err="1" smtClean="0"/>
              <a:t>oso</a:t>
            </a:r>
            <a:r>
              <a:rPr lang="en-US" dirty="0" smtClean="0"/>
              <a:t> de </a:t>
            </a:r>
            <a:r>
              <a:rPr lang="en-US" dirty="0" err="1" smtClean="0"/>
              <a:t>peluche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7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7239000" cy="1143000"/>
          </a:xfrm>
        </p:spPr>
        <p:txBody>
          <a:bodyPr/>
          <a:lstStyle/>
          <a:p>
            <a:pPr algn="ctr"/>
            <a:r>
              <a:rPr lang="en-US" dirty="0" smtClean="0"/>
              <a:t>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r>
              <a:rPr lang="es-ES" dirty="0" smtClean="0"/>
              <a:t>Daniel______ pasa el balón</a:t>
            </a:r>
          </a:p>
          <a:p>
            <a:endParaRPr lang="es-ES" dirty="0" smtClean="0"/>
          </a:p>
          <a:p>
            <a:r>
              <a:rPr lang="es-ES" dirty="0" err="1" smtClean="0">
                <a:solidFill>
                  <a:srgbClr val="FF33CC"/>
                </a:solidFill>
              </a:rPr>
              <a:t>The</a:t>
            </a:r>
            <a:r>
              <a:rPr lang="es-ES" dirty="0" smtClean="0">
                <a:solidFill>
                  <a:srgbClr val="FF33CC"/>
                </a:solidFill>
              </a:rPr>
              <a:t> </a:t>
            </a:r>
            <a:r>
              <a:rPr lang="es-ES" dirty="0" err="1" smtClean="0">
                <a:solidFill>
                  <a:srgbClr val="FF33CC"/>
                </a:solidFill>
              </a:rPr>
              <a:t>Indirect</a:t>
            </a:r>
            <a:r>
              <a:rPr lang="es-ES" dirty="0" smtClean="0">
                <a:solidFill>
                  <a:srgbClr val="FF33CC"/>
                </a:solidFill>
              </a:rPr>
              <a:t> </a:t>
            </a:r>
            <a:r>
              <a:rPr lang="es-ES" dirty="0" err="1" smtClean="0">
                <a:solidFill>
                  <a:srgbClr val="FF33CC"/>
                </a:solidFill>
              </a:rPr>
              <a:t>object</a:t>
            </a:r>
            <a:r>
              <a:rPr lang="es-ES" dirty="0" smtClean="0">
                <a:solidFill>
                  <a:srgbClr val="FF33CC"/>
                </a:solidFill>
              </a:rPr>
              <a:t> </a:t>
            </a:r>
            <a:r>
              <a:rPr lang="es-ES" dirty="0" err="1" smtClean="0">
                <a:solidFill>
                  <a:srgbClr val="FF33CC"/>
                </a:solidFill>
              </a:rPr>
              <a:t>is</a:t>
            </a:r>
            <a:r>
              <a:rPr lang="es-ES" dirty="0" smtClean="0">
                <a:solidFill>
                  <a:srgbClr val="FF33CC"/>
                </a:solidFill>
              </a:rPr>
              <a:t> me in </a:t>
            </a:r>
            <a:r>
              <a:rPr lang="es-ES" dirty="0" err="1" smtClean="0">
                <a:solidFill>
                  <a:srgbClr val="FF33CC"/>
                </a:solidFill>
              </a:rPr>
              <a:t>the</a:t>
            </a:r>
            <a:r>
              <a:rPr lang="es-ES" dirty="0" smtClean="0">
                <a:solidFill>
                  <a:srgbClr val="FF33CC"/>
                </a:solidFill>
              </a:rPr>
              <a:t> </a:t>
            </a:r>
            <a:r>
              <a:rPr lang="es-ES" dirty="0" err="1" smtClean="0">
                <a:solidFill>
                  <a:srgbClr val="FF33CC"/>
                </a:solidFill>
              </a:rPr>
              <a:t>sentance</a:t>
            </a:r>
            <a:r>
              <a:rPr lang="es-ES" dirty="0" smtClean="0">
                <a:solidFill>
                  <a:srgbClr val="FF33CC"/>
                </a:solidFill>
              </a:rPr>
              <a:t>. </a:t>
            </a:r>
          </a:p>
          <a:p>
            <a:pPr>
              <a:buNone/>
            </a:pPr>
            <a:r>
              <a:rPr lang="es-ES" dirty="0" smtClean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4" name="Oval 3"/>
          <p:cNvSpPr/>
          <p:nvPr/>
        </p:nvSpPr>
        <p:spPr>
          <a:xfrm>
            <a:off x="1828800" y="2667000"/>
            <a:ext cx="9144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057400" y="28956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7650" name="Picture 2" descr="C:\Users\library24\AppData\Local\Microsoft\Windows\Temporary Internet Files\Content.IE5\FI4KRDMV\MC90031092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447800"/>
            <a:ext cx="1827213" cy="636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7239000" cy="48463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dirty="0" smtClean="0"/>
              <a:t>	</a:t>
            </a:r>
          </a:p>
          <a:p>
            <a:endParaRPr lang="es-ES" dirty="0" smtClean="0"/>
          </a:p>
          <a:p>
            <a:endParaRPr lang="es-ES" dirty="0" smtClean="0"/>
          </a:p>
          <a:p>
            <a:r>
              <a:rPr lang="es-ES" dirty="0" err="1" smtClean="0"/>
              <a:t>Justin_______lanza</a:t>
            </a:r>
            <a:r>
              <a:rPr lang="es-ES" dirty="0" smtClean="0"/>
              <a:t> el avión</a:t>
            </a:r>
          </a:p>
          <a:p>
            <a:endParaRPr lang="es-ES" dirty="0" smtClean="0"/>
          </a:p>
          <a:p>
            <a:endParaRPr lang="es-ES" dirty="0" smtClean="0"/>
          </a:p>
          <a:p>
            <a:r>
              <a:rPr lang="es-ES" dirty="0" err="1" smtClean="0">
                <a:solidFill>
                  <a:srgbClr val="FF33CC"/>
                </a:solidFill>
              </a:rPr>
              <a:t>The</a:t>
            </a:r>
            <a:r>
              <a:rPr lang="es-ES" dirty="0" smtClean="0">
                <a:solidFill>
                  <a:srgbClr val="FF33CC"/>
                </a:solidFill>
              </a:rPr>
              <a:t> </a:t>
            </a:r>
            <a:r>
              <a:rPr lang="es-ES" dirty="0" err="1" smtClean="0">
                <a:solidFill>
                  <a:srgbClr val="FF33CC"/>
                </a:solidFill>
              </a:rPr>
              <a:t>inderect</a:t>
            </a:r>
            <a:r>
              <a:rPr lang="es-ES" dirty="0" smtClean="0">
                <a:solidFill>
                  <a:srgbClr val="FF33CC"/>
                </a:solidFill>
              </a:rPr>
              <a:t> </a:t>
            </a:r>
            <a:r>
              <a:rPr lang="es-ES" dirty="0" err="1" smtClean="0">
                <a:solidFill>
                  <a:srgbClr val="FF33CC"/>
                </a:solidFill>
              </a:rPr>
              <a:t>objeect</a:t>
            </a:r>
            <a:r>
              <a:rPr lang="es-ES" dirty="0" smtClean="0">
                <a:solidFill>
                  <a:srgbClr val="FF33CC"/>
                </a:solidFill>
              </a:rPr>
              <a:t> </a:t>
            </a:r>
            <a:r>
              <a:rPr lang="es-ES" dirty="0" err="1" smtClean="0">
                <a:solidFill>
                  <a:srgbClr val="FF33CC"/>
                </a:solidFill>
              </a:rPr>
              <a:t>is</a:t>
            </a:r>
            <a:r>
              <a:rPr lang="es-ES" dirty="0" smtClean="0">
                <a:solidFill>
                  <a:srgbClr val="FF33CC"/>
                </a:solidFill>
              </a:rPr>
              <a:t> te</a:t>
            </a:r>
          </a:p>
          <a:p>
            <a:r>
              <a:rPr lang="es-ES" dirty="0" smtClean="0">
                <a:solidFill>
                  <a:srgbClr val="FF33CC"/>
                </a:solidFill>
              </a:rPr>
              <a:t>Te </a:t>
            </a:r>
            <a:r>
              <a:rPr lang="es-ES" dirty="0" err="1" smtClean="0">
                <a:solidFill>
                  <a:srgbClr val="FF33CC"/>
                </a:solidFill>
              </a:rPr>
              <a:t>which</a:t>
            </a:r>
            <a:r>
              <a:rPr lang="es-ES" dirty="0" smtClean="0">
                <a:solidFill>
                  <a:srgbClr val="FF33CC"/>
                </a:solidFill>
              </a:rPr>
              <a:t> </a:t>
            </a:r>
            <a:r>
              <a:rPr lang="es-ES" dirty="0" err="1" smtClean="0">
                <a:solidFill>
                  <a:srgbClr val="FF33CC"/>
                </a:solidFill>
              </a:rPr>
              <a:t>is</a:t>
            </a:r>
            <a:r>
              <a:rPr lang="es-ES" dirty="0" smtClean="0">
                <a:solidFill>
                  <a:srgbClr val="FF33CC"/>
                </a:solidFill>
              </a:rPr>
              <a:t> </a:t>
            </a:r>
            <a:r>
              <a:rPr lang="es-ES" dirty="0" err="1" smtClean="0">
                <a:solidFill>
                  <a:srgbClr val="FF33CC"/>
                </a:solidFill>
              </a:rPr>
              <a:t>used</a:t>
            </a:r>
            <a:r>
              <a:rPr lang="es-ES" dirty="0" smtClean="0">
                <a:solidFill>
                  <a:srgbClr val="FF33CC"/>
                </a:solidFill>
              </a:rPr>
              <a:t> </a:t>
            </a:r>
            <a:r>
              <a:rPr lang="es-ES" dirty="0" err="1" smtClean="0">
                <a:solidFill>
                  <a:srgbClr val="FF33CC"/>
                </a:solidFill>
              </a:rPr>
              <a:t>for</a:t>
            </a:r>
            <a:r>
              <a:rPr lang="es-ES" dirty="0" smtClean="0">
                <a:solidFill>
                  <a:srgbClr val="FF33CC"/>
                </a:solidFill>
              </a:rPr>
              <a:t> </a:t>
            </a:r>
            <a:r>
              <a:rPr lang="es-ES" dirty="0" err="1" smtClean="0">
                <a:solidFill>
                  <a:srgbClr val="FF33CC"/>
                </a:solidFill>
              </a:rPr>
              <a:t>you</a:t>
            </a:r>
            <a:r>
              <a:rPr lang="es-ES" dirty="0" smtClean="0">
                <a:solidFill>
                  <a:srgbClr val="FF33CC"/>
                </a:solidFill>
              </a:rPr>
              <a:t>.</a:t>
            </a:r>
          </a:p>
          <a:p>
            <a:endParaRPr lang="es-ES" dirty="0" smtClean="0">
              <a:solidFill>
                <a:srgbClr val="FF33CC"/>
              </a:solidFill>
            </a:endParaRPr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6" name="Picture 2" descr="C:\Users\library28\AppData\Local\Microsoft\Windows\Temporary Internet Files\Content.IE5\1N6R9Z95\MC90029099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4876800"/>
            <a:ext cx="2109457" cy="1824273"/>
          </a:xfrm>
          <a:prstGeom prst="rect">
            <a:avLst/>
          </a:prstGeom>
          <a:noFill/>
        </p:spPr>
      </p:pic>
      <p:sp>
        <p:nvSpPr>
          <p:cNvPr id="5" name="Oval 4"/>
          <p:cNvSpPr/>
          <p:nvPr/>
        </p:nvSpPr>
        <p:spPr>
          <a:xfrm>
            <a:off x="6096000" y="3962400"/>
            <a:ext cx="1143000" cy="990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24600" y="42672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TE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57 -0.13009 C 0.02482 -0.1713 0.01736 -0.20579 0.00642 -0.24236 C -0.00104 -0.30255 -0.0217 -0.3581 -0.03993 -0.41319 C -0.05677 -0.46389 -0.02795 -0.38843 -0.05104 -0.44236 C -0.05417 -0.44954 -0.05417 -0.45556 -0.05834 -0.46181 C -0.06875 -0.47778 -0.08716 -0.49838 -0.10226 -0.50579 C -0.12223 -0.51551 -0.17205 -0.51181 -0.18507 -0.51227 C -0.20504 -0.51667 -0.22309 -0.51481 -0.24358 -0.51389 C -0.25677 -0.50949 -0.24479 -0.51296 -0.27292 -0.51065 C -0.2849 -0.50972 -0.29653 -0.50648 -0.30834 -0.50417 C -0.31545 -0.50093 -0.3217 -0.4963 -0.329 -0.49444 C -0.33768 -0.48866 -0.34688 -0.4838 -0.35469 -0.47639 C -0.35625 -0.46991 -0.35834 -0.46667 -0.36198 -0.46181 C -0.36407 -0.4537 -0.36927 -0.44954 -0.37292 -0.44236 C -0.37934 -0.42963 -0.37101 -0.44167 -0.379 -0.43102 C -0.38264 -0.41667 -0.39549 -0.40231 -0.40348 -0.3919 C -0.41702 -0.37431 -0.43143 -0.35764 -0.44479 -0.33981 C -0.45191 -0.33032 -0.45868 -0.32176 -0.46806 -0.31551 C -0.47726 -0.29722 -0.47431 -0.27731 -0.48143 -0.25856 C -0.48177 -0.25324 -0.48177 -0.24769 -0.48264 -0.24236 C -0.48299 -0.24051 -0.48455 -0.23935 -0.48507 -0.2375 C -0.48577 -0.23449 -0.48577 -0.23102 -0.48629 -0.22778 C -0.48664 -0.225 -0.4875 -0.2169 -0.4875 -0.21968 C -0.4875 -0.22338 -0.48733 -0.22755 -0.48629 -0.23102 C -0.48559 -0.2331 -0.48264 -0.23588 -0.48264 -0.23565 " pathEditMode="relative" rAng="0" ptsTypes="ffffffffffffffffffffffffA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" y="-19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14 -0.11296 C 0.01753 -0.16736 0.01823 -0.16412 0.01614 -0.22685 C 0.0158 -0.23541 0.01215 -0.24467 0.01007 -0.25277 C 0.00885 -0.2574 0.00521 -0.26574 0.00521 -0.26551 C 0.00225 -0.28148 -0.00191 -0.29745 -0.00573 -0.31296 C -0.0066 -0.31666 -0.0099 -0.31898 -0.01077 -0.32268 C -0.0158 -0.34259 -0.02309 -0.35995 -0.03264 -0.37638 C -0.0375 -0.38495 -0.03698 -0.39375 -0.04479 -0.40069 C -0.05 -0.41157 -0.05643 -0.42106 -0.06198 -0.43171 C -0.06459 -0.43657 -0.06146 -0.44328 -0.06806 -0.44629 C -0.07309 -0.44861 -0.07066 -0.44699 -0.07535 -0.45115 C -0.07795 -0.45648 -0.07969 -0.46226 -0.08264 -0.46736 C -0.08577 -0.47291 -0.08438 -0.46921 -0.08872 -0.47407 C -0.09827 -0.48449 -0.10486 -0.49027 -0.11684 -0.49351 C -0.16441 -0.48958 -0.21198 -0.48958 -0.25955 -0.48541 C -0.28802 -0.47916 -0.31528 -0.45671 -0.34236 -0.44467 C -0.35035 -0.4412 -0.35816 -0.43217 -0.36563 -0.42685 C -0.375 -0.42013 -0.3849 -0.41458 -0.39479 -0.40902 C -0.39914 -0.40648 -0.40243 -0.40277 -0.40695 -0.40069 C -0.41042 -0.39629 -0.41372 -0.39629 -0.41684 -0.39097 C -0.42084 -0.38402 -0.42188 -0.37824 -0.42535 -0.37152 C -0.4283 -0.35601 -0.43872 -0.3493 -0.44723 -0.33912 C -0.4533 -0.33171 -0.45868 -0.32384 -0.46441 -0.3162 C -0.47396 -0.30347 -0.46181 -0.32407 -0.4717 -0.3081 C -0.47448 -0.3037 -0.47535 -0.29838 -0.47778 -0.29351 C -0.47969 -0.28333 -0.47917 -0.27013 -0.48264 -0.26088 C -0.48334 -0.25902 -0.48455 -0.25787 -0.48507 -0.25601 C -0.48611 -0.25301 -0.4875 -0.24629 -0.4875 -0.24606 " pathEditMode="relative" rAng="0" ptsTypes="fffffffffffffffffffffffffffA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" y="-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/>
        </p:nvSpPr>
        <p:spPr>
          <a:xfrm>
            <a:off x="1295400" y="2133600"/>
            <a:ext cx="129540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676400" y="2514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library29\AppData\Local\Microsoft\Windows\Temporary Internet Files\Content.IE5\75A5ICD1\MC90043481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524000"/>
            <a:ext cx="2057400" cy="2057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7315200" cy="4855536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Joe_______ de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zanahoria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rgbClr val="FF33CC"/>
                </a:solidFill>
              </a:rPr>
              <a:t>The </a:t>
            </a:r>
            <a:r>
              <a:rPr lang="en-US" dirty="0" err="1" smtClean="0">
                <a:solidFill>
                  <a:srgbClr val="FF33CC"/>
                </a:solidFill>
              </a:rPr>
              <a:t>inderect</a:t>
            </a:r>
            <a:r>
              <a:rPr lang="en-US" dirty="0" smtClean="0">
                <a:solidFill>
                  <a:srgbClr val="FF33CC"/>
                </a:solidFill>
              </a:rPr>
              <a:t> object is le. </a:t>
            </a:r>
          </a:p>
          <a:p>
            <a:r>
              <a:rPr lang="en-US" dirty="0" smtClean="0">
                <a:solidFill>
                  <a:srgbClr val="FF33CC"/>
                </a:solidFill>
              </a:rPr>
              <a:t>Le is used for him or her. </a:t>
            </a:r>
          </a:p>
        </p:txBody>
      </p:sp>
      <p:pic>
        <p:nvPicPr>
          <p:cNvPr id="1029" name="Picture 5" descr="C:\Users\library29\AppData\Local\Microsoft\Windows\Temporary Internet Files\Content.IE5\75A5ICD1\MC900441752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998882">
            <a:off x="2237915" y="-124287"/>
            <a:ext cx="1609725" cy="1609725"/>
          </a:xfrm>
          <a:prstGeom prst="rect">
            <a:avLst/>
          </a:prstGeom>
          <a:noFill/>
        </p:spPr>
      </p:pic>
      <p:pic>
        <p:nvPicPr>
          <p:cNvPr id="1031" name="Picture 7" descr="http://t0.gstatic.com/images?q=tbn:ANd9GcQq_FbGrJ-TdbPK7dD_kuFgOJA9_aL_wT-ZmnL90uJBtXwCewSDw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838200"/>
            <a:ext cx="576799" cy="866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nos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Justin _______ 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presenta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err="1" smtClean="0">
                <a:solidFill>
                  <a:srgbClr val="FF33CC"/>
                </a:solidFill>
              </a:rPr>
              <a:t>Nos</a:t>
            </a:r>
            <a:r>
              <a:rPr lang="en-US" dirty="0" smtClean="0">
                <a:solidFill>
                  <a:srgbClr val="FF33CC"/>
                </a:solidFill>
              </a:rPr>
              <a:t> is the indirect object.</a:t>
            </a:r>
          </a:p>
          <a:p>
            <a:r>
              <a:rPr lang="en-US" dirty="0" smtClean="0">
                <a:solidFill>
                  <a:srgbClr val="FF33CC"/>
                </a:solidFill>
              </a:rPr>
              <a:t> </a:t>
            </a:r>
            <a:r>
              <a:rPr lang="en-US" dirty="0" err="1" smtClean="0">
                <a:solidFill>
                  <a:srgbClr val="FF33CC"/>
                </a:solidFill>
              </a:rPr>
              <a:t>Nos</a:t>
            </a:r>
            <a:r>
              <a:rPr lang="en-US" dirty="0" smtClean="0">
                <a:solidFill>
                  <a:srgbClr val="FF33CC"/>
                </a:solidFill>
              </a:rPr>
              <a:t> is used for pronoun us. </a:t>
            </a:r>
          </a:p>
        </p:txBody>
      </p:sp>
      <p:sp>
        <p:nvSpPr>
          <p:cNvPr id="4" name="Oval 3"/>
          <p:cNvSpPr/>
          <p:nvPr/>
        </p:nvSpPr>
        <p:spPr>
          <a:xfrm>
            <a:off x="1752600" y="2286000"/>
            <a:ext cx="137160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33600" y="266700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</a:rPr>
              <a:t>Nos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library29\AppData\Local\Microsoft\Windows\Temporary Internet Files\Content.IE5\TC7A28PI\MC90043474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371600"/>
            <a:ext cx="2285714" cy="2285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Daniel______ </a:t>
            </a:r>
            <a:r>
              <a:rPr lang="en-US" dirty="0" err="1" smtClean="0"/>
              <a:t>tira</a:t>
            </a:r>
            <a:r>
              <a:rPr lang="en-US" dirty="0" smtClean="0"/>
              <a:t> el </a:t>
            </a:r>
            <a:r>
              <a:rPr lang="en-US" dirty="0" err="1" smtClean="0"/>
              <a:t>sándwich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rgbClr val="FF33CC"/>
                </a:solidFill>
              </a:rPr>
              <a:t>Les is the indirect object.</a:t>
            </a:r>
          </a:p>
          <a:p>
            <a:r>
              <a:rPr lang="en-US" dirty="0" smtClean="0">
                <a:solidFill>
                  <a:srgbClr val="FF33CC"/>
                </a:solidFill>
              </a:rPr>
              <a:t> Les is used for groups of people for third person</a:t>
            </a:r>
            <a:endParaRPr lang="en-US" dirty="0">
              <a:solidFill>
                <a:srgbClr val="FF33CC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676400" y="2667000"/>
            <a:ext cx="1295400" cy="1219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81200" y="3124200"/>
            <a:ext cx="533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les</a:t>
            </a:r>
            <a:endParaRPr lang="en-US" dirty="0"/>
          </a:p>
        </p:txBody>
      </p:sp>
      <p:pic>
        <p:nvPicPr>
          <p:cNvPr id="1026" name="Picture 2" descr="C:\Users\library29\AppData\Local\Microsoft\Windows\Temporary Internet Files\Content.IE5\75A5ICD1\MC90044174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61630">
            <a:off x="1330565" y="2248104"/>
            <a:ext cx="1905000" cy="2248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182</TotalTime>
  <Words>192</Words>
  <Application>Microsoft Office PowerPoint</Application>
  <PresentationFormat>On-screen Show (4:3)</PresentationFormat>
  <Paragraphs>86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Opulent</vt:lpstr>
      <vt:lpstr>Indirect object  </vt:lpstr>
      <vt:lpstr>Indirect object pronouns</vt:lpstr>
      <vt:lpstr>What is it?</vt:lpstr>
      <vt:lpstr>How do you use it?</vt:lpstr>
      <vt:lpstr>ME</vt:lpstr>
      <vt:lpstr>Te</vt:lpstr>
      <vt:lpstr>le</vt:lpstr>
      <vt:lpstr>nos</vt:lpstr>
      <vt:lpstr>les</vt:lpstr>
      <vt:lpstr>credits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Indirect object</dc:title>
  <dc:creator>library24</dc:creator>
  <cp:lastModifiedBy>library29</cp:lastModifiedBy>
  <cp:revision>25</cp:revision>
  <dcterms:created xsi:type="dcterms:W3CDTF">2012-11-29T14:05:24Z</dcterms:created>
  <dcterms:modified xsi:type="dcterms:W3CDTF">2012-12-12T13:55:29Z</dcterms:modified>
</cp:coreProperties>
</file>